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076137505" r:id="rId2"/>
    <p:sldId id="2076137502" r:id="rId3"/>
    <p:sldId id="2076137509" r:id="rId4"/>
    <p:sldId id="2076137511" r:id="rId5"/>
    <p:sldId id="2076137515" r:id="rId6"/>
    <p:sldId id="2076137512" r:id="rId7"/>
    <p:sldId id="2076137497" r:id="rId8"/>
    <p:sldId id="2076137513" r:id="rId9"/>
    <p:sldId id="2076137514" r:id="rId10"/>
    <p:sldId id="2076137516" r:id="rId11"/>
    <p:sldId id="2076137518" r:id="rId12"/>
    <p:sldId id="2076137517" r:id="rId13"/>
    <p:sldId id="2076137519" r:id="rId14"/>
    <p:sldId id="2076137498" r:id="rId15"/>
    <p:sldId id="2076137503" r:id="rId16"/>
    <p:sldId id="2076137520" r:id="rId17"/>
    <p:sldId id="207613750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66B254-F83C-4F72-9744-CCED4968A692}">
          <p14:sldIdLst>
            <p14:sldId id="2076137505"/>
            <p14:sldId id="2076137502"/>
            <p14:sldId id="2076137509"/>
            <p14:sldId id="2076137511"/>
            <p14:sldId id="2076137515"/>
            <p14:sldId id="2076137512"/>
            <p14:sldId id="2076137497"/>
          </p14:sldIdLst>
        </p14:section>
        <p14:section name="The Flow" id="{AE142FAD-5B50-4FEB-8CBD-2CB02F5A53DF}">
          <p14:sldIdLst>
            <p14:sldId id="2076137513"/>
            <p14:sldId id="2076137514"/>
            <p14:sldId id="2076137516"/>
            <p14:sldId id="2076137518"/>
            <p14:sldId id="2076137517"/>
            <p14:sldId id="2076137519"/>
            <p14:sldId id="2076137498"/>
            <p14:sldId id="2076137503"/>
            <p14:sldId id="2076137520"/>
            <p14:sldId id="2076137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Trembecki" userId="3ac595b8-924b-4e87-8fe9-746a81195652" providerId="ADAL" clId="{0943FE0B-CAED-4225-8AC9-AECB996FBB2F}"/>
    <pc:docChg chg="modSld">
      <pc:chgData name="Charlotte Trembecki" userId="3ac595b8-924b-4e87-8fe9-746a81195652" providerId="ADAL" clId="{0943FE0B-CAED-4225-8AC9-AECB996FBB2F}" dt="2022-11-17T04:15:54.494" v="64" actId="20577"/>
      <pc:docMkLst>
        <pc:docMk/>
      </pc:docMkLst>
      <pc:sldChg chg="modSp mod">
        <pc:chgData name="Charlotte Trembecki" userId="3ac595b8-924b-4e87-8fe9-746a81195652" providerId="ADAL" clId="{0943FE0B-CAED-4225-8AC9-AECB996FBB2F}" dt="2022-11-17T04:15:54.494" v="64" actId="20577"/>
        <pc:sldMkLst>
          <pc:docMk/>
          <pc:sldMk cId="3217488430" sldId="2076137506"/>
        </pc:sldMkLst>
        <pc:spChg chg="mod">
          <ac:chgData name="Charlotte Trembecki" userId="3ac595b8-924b-4e87-8fe9-746a81195652" providerId="ADAL" clId="{0943FE0B-CAED-4225-8AC9-AECB996FBB2F}" dt="2022-11-17T04:15:54.494" v="64" actId="20577"/>
          <ac:spMkLst>
            <pc:docMk/>
            <pc:sldMk cId="3217488430" sldId="2076137506"/>
            <ac:spMk id="3" creationId="{3D3DEBF5-A893-4404-A977-CB79992DAC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The Better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2912AAD5-DB61-4967-83E8-EA4712130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94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sid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09B7DCF-583A-4B6E-91D9-833A26BED8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764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804511C5-5B0C-4B45-8185-3BBC912BFA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686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e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1452F5DF-AB52-44D4-9E78-4E19500A7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40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r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CF1FB9C5-11B4-42F6-945D-BC26B7159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2641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Photograph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38744-AA7A-4D22-9C49-4109359C3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60292ED-5528-4C3E-95E8-869BFFEF5C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2157520"/>
            <a:ext cx="10515600" cy="48143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Stag Sans Semibold" panose="020B070304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D15971-8AA2-4707-B72A-E5CC5A5E0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8001"/>
            <a:ext cx="10515600" cy="1649520"/>
          </a:xfrm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38AFD-6F26-45E8-875C-886EF3A2B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4370" y="5221185"/>
            <a:ext cx="1532374" cy="14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6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 Servic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5A167115-3F0C-47DC-932A-34BF8D656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505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tteri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B6334EDA-4873-4B0E-8086-F1237868F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47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Wis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C3BA0ED-209E-44A0-B6D2-C081B832E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12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CEA71380-6208-452F-A410-2BD0187F7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93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47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 Service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528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 Insuranc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05AE791-E828-4336-96B8-B7A7695DE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405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ks &amp; Resorts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0D7B5F3-9EC5-4774-8C9F-FB4040A18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4951"/>
            <a:ext cx="10515600" cy="202564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F3DDB-7827-4E97-AA3F-9EE7C3BD5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530600"/>
            <a:ext cx="10515600" cy="819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434026F-3856-4D8E-AE38-3730117B38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5855555"/>
            <a:ext cx="10900833" cy="6136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569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8FB8-8766-44B0-B265-BE20A7AF7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2D3FADEC-3BED-48EE-8E0D-296F1550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4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D43036-A499-43C4-9548-426EA7D7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30601"/>
            <a:ext cx="10515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499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Tx/>
        <a:buFont typeface="Stag Sans Bold" panose="020B0803040000020004" pitchFamily="34" charset="0"/>
        <a:buNone/>
        <a:defRPr sz="2800" kern="1200">
          <a:solidFill>
            <a:schemeClr val="accent3"/>
          </a:solidFill>
          <a:latin typeface="Stag Sans Semibold" panose="020B0703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50071/QR-Code-Encoder-and-Decoder-Csharp-Class-Library-f" TargetMode="External"/><Relationship Id="rId2" Type="http://schemas.openxmlformats.org/officeDocument/2006/relationships/hyperlink" Target="https://qr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64" y="1590269"/>
            <a:ext cx="11414736" cy="2025649"/>
          </a:xfrm>
        </p:spPr>
        <p:txBody>
          <a:bodyPr/>
          <a:lstStyle/>
          <a:p>
            <a:pPr algn="ctr"/>
            <a:r>
              <a:rPr lang="en-AU" sz="6600" b="0" dirty="0">
                <a:solidFill>
                  <a:schemeClr val="accent6">
                    <a:lumMod val="50000"/>
                  </a:schemeClr>
                </a:solidFill>
              </a:rPr>
              <a:t>Team Quick Response!</a:t>
            </a:r>
            <a:endParaRPr lang="en-AU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07830-BB5B-B927-6E92-A3358F957A6F}"/>
              </a:ext>
            </a:extLst>
          </p:cNvPr>
          <p:cNvSpPr txBox="1"/>
          <p:nvPr/>
        </p:nvSpPr>
        <p:spPr>
          <a:xfrm>
            <a:off x="3339084" y="3904930"/>
            <a:ext cx="5513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QR </a:t>
            </a:r>
            <a:r>
              <a:rPr lang="en-AU" sz="3600" dirty="0"/>
              <a:t> </a:t>
            </a:r>
            <a: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Codes</a:t>
            </a:r>
            <a:b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AU" sz="36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endParaRPr lang="en-AU" sz="3600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QRCodeLibrary Icon">
            <a:extLst>
              <a:ext uri="{FF2B5EF4-FFF2-40B4-BE49-F238E27FC236}">
                <a16:creationId xmlns:a16="http://schemas.microsoft.com/office/drawing/2014/main" id="{AD34C5EE-E8A2-A205-78DA-AB81C200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91" y="9731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0D5253-FA9B-A29F-9558-B04834E2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04" y="147095"/>
            <a:ext cx="2524432" cy="25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334DA7-4281-B70F-10DE-10F2A9FC4318}"/>
              </a:ext>
            </a:extLst>
          </p:cNvPr>
          <p:cNvSpPr txBox="1"/>
          <p:nvPr/>
        </p:nvSpPr>
        <p:spPr>
          <a:xfrm>
            <a:off x="212791" y="544846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Team Members</a:t>
            </a:r>
          </a:p>
          <a:p>
            <a:endParaRPr lang="en-AU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Aaron Herbert</a:t>
            </a:r>
            <a:b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AU" sz="1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David De Carlo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467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2. Scan the RAC QR sticker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0A6B5-2EB8-6CEE-1623-45C74150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70" y="1591811"/>
            <a:ext cx="2084987" cy="451747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198F92-C352-0560-9DA9-82AAE818F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1745" y="1703038"/>
            <a:ext cx="10515600" cy="3451923"/>
          </a:xfrm>
        </p:spPr>
        <p:txBody>
          <a:bodyPr/>
          <a:lstStyle/>
          <a:p>
            <a:r>
              <a:rPr lang="en-AU" dirty="0"/>
              <a:t>When making a claim your QR sticker will redirect you to</a:t>
            </a:r>
            <a:br>
              <a:rPr lang="en-AU" dirty="0"/>
            </a:br>
            <a:r>
              <a:rPr lang="en-AU" dirty="0"/>
              <a:t>RAC landing page to make the appropriate claim.</a:t>
            </a:r>
          </a:p>
          <a:p>
            <a:br>
              <a:rPr lang="en-AU" dirty="0"/>
            </a:br>
            <a:r>
              <a:rPr lang="en-AU" dirty="0"/>
              <a:t>Based on willingness of the business the policy </a:t>
            </a:r>
            <a:br>
              <a:rPr lang="en-AU" dirty="0"/>
            </a:br>
            <a:r>
              <a:rPr lang="en-AU" dirty="0"/>
              <a:t>identification can be incorporated into the QR code.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E03F05-0E4A-AEF5-2BB7-5A742962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165" y="4909930"/>
            <a:ext cx="1725910" cy="16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3. Redirect to landing site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04A14-7CCB-6651-1BD6-1A884D79B860}"/>
              </a:ext>
            </a:extLst>
          </p:cNvPr>
          <p:cNvSpPr txBox="1"/>
          <p:nvPr/>
        </p:nvSpPr>
        <p:spPr>
          <a:xfrm>
            <a:off x="4580389" y="6128048"/>
            <a:ext cx="70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https://agreeable-hill-03062d410.2.azurestaticapps.net/</a:t>
            </a:r>
            <a:endParaRPr lang="en-A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E5E6D-B81B-7F52-8AA1-47D56C7A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1" y="1703038"/>
            <a:ext cx="5968464" cy="420769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198F92-C352-0560-9DA9-82AAE818F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7302" y="1703039"/>
            <a:ext cx="4362276" cy="1174386"/>
          </a:xfrm>
        </p:spPr>
        <p:txBody>
          <a:bodyPr/>
          <a:lstStyle/>
          <a:p>
            <a:r>
              <a:rPr lang="en-AU" dirty="0"/>
              <a:t>Make a selection of the type of claim you are making.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14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43221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</a:rPr>
              <a:t>4. Complete the claim 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A1032-7546-470B-0ECC-06709C55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80" y="1673174"/>
            <a:ext cx="5011147" cy="449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903DF-DE9B-0E76-CE41-C67A3FF6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03" y="3108240"/>
            <a:ext cx="5851837" cy="3315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6FC-FBF4-1A1E-FD99-5B6991B20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90" y="1308757"/>
            <a:ext cx="4362276" cy="1686114"/>
          </a:xfrm>
        </p:spPr>
        <p:txBody>
          <a:bodyPr/>
          <a:lstStyle/>
          <a:p>
            <a:r>
              <a:rPr lang="en-AU" dirty="0"/>
              <a:t>The QR code may contain your policy number. This could possibly be prepopulated into the form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629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43221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</a:rPr>
              <a:t>5. Finished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6FC-FBF4-1A1E-FD99-5B6991B20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1620" y="1954709"/>
            <a:ext cx="4362276" cy="1686114"/>
          </a:xfrm>
        </p:spPr>
        <p:txBody>
          <a:bodyPr/>
          <a:lstStyle/>
          <a:p>
            <a:r>
              <a:rPr lang="en-AU" dirty="0"/>
              <a:t>Happy to quickly move through the claim process quickly.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48AAF-34D6-1BC3-73C3-F2559E5B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4" y="1699424"/>
            <a:ext cx="6431837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1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can RAC get out of this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6"/>
            <a:ext cx="10515600" cy="4808437"/>
          </a:xfrm>
        </p:spPr>
        <p:txBody>
          <a:bodyPr/>
          <a:lstStyle/>
          <a:p>
            <a:r>
              <a:rPr lang="en-AU" sz="2800" i="1" dirty="0"/>
              <a:t>Everyone owns a mobile smart phone. Members will be further impressed with </a:t>
            </a:r>
            <a:r>
              <a:rPr lang="en-AU" i="1" dirty="0"/>
              <a:t>the uptake of innovation to assist the member experience.</a:t>
            </a:r>
            <a:endParaRPr lang="en-AU" sz="2800" i="1" dirty="0"/>
          </a:p>
          <a:p>
            <a:endParaRPr lang="en-AU" i="1" dirty="0"/>
          </a:p>
          <a:p>
            <a:r>
              <a:rPr lang="en-AU" i="1" dirty="0"/>
              <a:t>Key Success Metrics i.e.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Business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Time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Cost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Member 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Training benefit</a:t>
            </a:r>
          </a:p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187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have you learnt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40BF346-270B-2493-9000-AEB3C567F437}"/>
              </a:ext>
            </a:extLst>
          </p:cNvPr>
          <p:cNvSpPr txBox="1">
            <a:spLocks/>
          </p:cNvSpPr>
          <p:nvPr/>
        </p:nvSpPr>
        <p:spPr>
          <a:xfrm>
            <a:off x="532800" y="2046767"/>
            <a:ext cx="10515600" cy="4081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Stag Sans Bold" panose="020B0803040000020004" pitchFamily="34" charset="0"/>
              <a:buNone/>
              <a:defRPr sz="2800" kern="1200">
                <a:solidFill>
                  <a:srgbClr val="778692"/>
                </a:solidFill>
                <a:latin typeface="Stag Sans Semibold" panose="020B0703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tag Sans Light" panose="020B0303040000020004" pitchFamily="34" charset="0"/>
              <a:buChar char="&gt;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 many existing libraries and services available to assist creating QR codes.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Learnt to utilise GitHub actions to perform deployments to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Integration of an existing library into a .NET API application to generate QR Codes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RAC has room to take advantage of QR Codes. </a:t>
            </a:r>
            <a:br>
              <a:rPr lang="en-AU" dirty="0"/>
            </a:br>
            <a:r>
              <a:rPr lang="en-AU" dirty="0"/>
              <a:t>Lets see it move on from desk booking!</a:t>
            </a:r>
          </a:p>
        </p:txBody>
      </p:sp>
    </p:spTree>
    <p:extLst>
      <p:ext uri="{BB962C8B-B14F-4D97-AF65-F5344CB8AC3E}">
        <p14:creationId xmlns:p14="http://schemas.microsoft.com/office/powerpoint/2010/main" val="142992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What have you learnt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FB4C6-5187-7176-37E0-0121B1947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96" y="1774272"/>
            <a:ext cx="4925762" cy="383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4808D-7585-7CF4-312F-63AB38FF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42" y="1774273"/>
            <a:ext cx="5061599" cy="38379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1C75DA-EA7C-D3F9-CF40-032CBC833641}"/>
              </a:ext>
            </a:extLst>
          </p:cNvPr>
          <p:cNvSpPr/>
          <p:nvPr/>
        </p:nvSpPr>
        <p:spPr>
          <a:xfrm>
            <a:off x="5227983" y="3170583"/>
            <a:ext cx="1918252" cy="71561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94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4000" b="0" dirty="0">
                <a:solidFill>
                  <a:schemeClr val="accent6">
                    <a:lumMod val="50000"/>
                  </a:schemeClr>
                </a:solidFill>
              </a:rPr>
              <a:t>References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br>
              <a:rPr lang="en-AU" dirty="0">
                <a:hlinkClick r:id="rId2"/>
              </a:rPr>
            </a:br>
            <a:r>
              <a:rPr lang="en-AU" dirty="0">
                <a:hlinkClick r:id="rId2"/>
              </a:rPr>
              <a:t>https://qr.io/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Encoder and Decoder library for .NET 6</a:t>
            </a:r>
            <a:br>
              <a:rPr lang="en-AU" dirty="0">
                <a:hlinkClick r:id="rId3"/>
              </a:rPr>
            </a:br>
            <a:r>
              <a:rPr lang="en-AU" dirty="0">
                <a:hlinkClick r:id="rId3"/>
              </a:rPr>
              <a:t>https://www.codeproject.com/Articles/1250071/QR-Code-Encoder-and-Decoder-Csharp-Class-Library-f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Get hacking!</a:t>
            </a:r>
          </a:p>
        </p:txBody>
      </p:sp>
      <p:pic>
        <p:nvPicPr>
          <p:cNvPr id="1026" name="Picture 2" descr="QR Code Encoder Demo">
            <a:extLst>
              <a:ext uri="{FF2B5EF4-FFF2-40B4-BE49-F238E27FC236}">
                <a16:creationId xmlns:a16="http://schemas.microsoft.com/office/drawing/2014/main" id="{8CA9FD79-C4A2-2140-48DE-BAE89146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98" y="4317541"/>
            <a:ext cx="2838119" cy="235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4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826334"/>
          </a:xfrm>
        </p:spPr>
        <p:txBody>
          <a:bodyPr/>
          <a:lstStyle/>
          <a:p>
            <a:r>
              <a:rPr lang="en-AU" sz="4800" b="0" dirty="0">
                <a:solidFill>
                  <a:schemeClr val="accent6">
                    <a:lumMod val="50000"/>
                  </a:schemeClr>
                </a:solidFill>
              </a:rPr>
              <a:t>QR Codes to support the claim process</a:t>
            </a:r>
            <a:endParaRPr lang="en-AU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76" y="1272883"/>
            <a:ext cx="10515600" cy="1392865"/>
          </a:xfrm>
        </p:spPr>
        <p:txBody>
          <a:bodyPr/>
          <a:lstStyle/>
          <a:p>
            <a:r>
              <a:rPr lang="en-AU" dirty="0"/>
              <a:t>Utilise QR Code stickers to easily access a particular </a:t>
            </a:r>
            <a:br>
              <a:rPr lang="en-AU" dirty="0"/>
            </a:br>
            <a:r>
              <a:rPr lang="en-AU" dirty="0"/>
              <a:t>online RAC Claim form.</a:t>
            </a:r>
          </a:p>
          <a:p>
            <a:br>
              <a:rPr lang="en-AU" dirty="0"/>
            </a:br>
            <a:r>
              <a:rPr lang="en-AU" dirty="0"/>
              <a:t>Currently it can be daunting for a policy holder to make a claim</a:t>
            </a:r>
          </a:p>
        </p:txBody>
      </p:sp>
      <p:pic>
        <p:nvPicPr>
          <p:cNvPr id="1028" name="Picture 4" descr="Free Unhappy Student Cliparts, Download Free Unhappy Student Cliparts ...">
            <a:extLst>
              <a:ext uri="{FF2B5EF4-FFF2-40B4-BE49-F238E27FC236}">
                <a16:creationId xmlns:a16="http://schemas.microsoft.com/office/drawing/2014/main" id="{63B8ED74-2DAA-A2D8-07C0-B9368228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18" y="3162375"/>
            <a:ext cx="3589965" cy="35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12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2025649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What are QR Codes?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7478" y="2544832"/>
            <a:ext cx="7239820" cy="3451923"/>
          </a:xfrm>
        </p:spPr>
        <p:txBody>
          <a:bodyPr/>
          <a:lstStyle/>
          <a:p>
            <a:r>
              <a:rPr lang="en-AU" dirty="0"/>
              <a:t>They were created in 1994 by Denso Wave to track vehicles during manufacturing. They quickly gain popularity when it spread to smartphones.</a:t>
            </a:r>
          </a:p>
          <a:p>
            <a:r>
              <a:rPr lang="en-AU" dirty="0"/>
              <a:t>You can now even scan QR Codes from your phone camera.</a:t>
            </a: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pic>
        <p:nvPicPr>
          <p:cNvPr id="4" name="Picture 2" descr="QRCodeLibrary Icon">
            <a:extLst>
              <a:ext uri="{FF2B5EF4-FFF2-40B4-BE49-F238E27FC236}">
                <a16:creationId xmlns:a16="http://schemas.microsoft.com/office/drawing/2014/main" id="{90F33994-162F-7F7D-95D2-BAE0EEFE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364" y="3085708"/>
            <a:ext cx="1826244" cy="18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R Code development story｜Technologies｜DENSO WAVE">
            <a:extLst>
              <a:ext uri="{FF2B5EF4-FFF2-40B4-BE49-F238E27FC236}">
                <a16:creationId xmlns:a16="http://schemas.microsoft.com/office/drawing/2014/main" id="{D540274C-9D69-68F0-3BF9-13DA426E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8" y="2544832"/>
            <a:ext cx="2826919" cy="363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22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885057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What are QR Codes?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74" name="Picture 2" descr="How do QR Codes Work: A Quick Guide">
            <a:extLst>
              <a:ext uri="{FF2B5EF4-FFF2-40B4-BE49-F238E27FC236}">
                <a16:creationId xmlns:a16="http://schemas.microsoft.com/office/drawing/2014/main" id="{3DAA5323-DE9F-071C-1617-57824624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8" y="1306073"/>
            <a:ext cx="8582219" cy="5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2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885057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What are their existing uses?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FCB42-9C3C-8219-F7DE-D8DEC8B38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079" y="1356772"/>
            <a:ext cx="10515600" cy="345192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AU" dirty="0"/>
              <a:t>Connect easier to </a:t>
            </a:r>
            <a:r>
              <a:rPr lang="en-AU" dirty="0" err="1"/>
              <a:t>wifi</a:t>
            </a:r>
            <a:endParaRPr lang="en-AU" dirty="0"/>
          </a:p>
          <a:p>
            <a:pPr marL="457200" indent="-457200">
              <a:buFontTx/>
              <a:buChar char="-"/>
            </a:pPr>
            <a:r>
              <a:rPr lang="en-AU" dirty="0"/>
              <a:t>E-learning</a:t>
            </a:r>
          </a:p>
          <a:p>
            <a:pPr marL="457200" indent="-457200">
              <a:buFontTx/>
              <a:buChar char="-"/>
            </a:pPr>
            <a:r>
              <a:rPr lang="en-AU" dirty="0" err="1"/>
              <a:t>vCards</a:t>
            </a:r>
            <a:endParaRPr lang="en-AU" dirty="0"/>
          </a:p>
          <a:p>
            <a:pPr marL="457200" indent="-457200">
              <a:buFontTx/>
              <a:buChar char="-"/>
            </a:pPr>
            <a:r>
              <a:rPr lang="en-AU" dirty="0"/>
              <a:t>Restaurants – Digitized menus</a:t>
            </a:r>
          </a:p>
        </p:txBody>
      </p:sp>
      <p:pic>
        <p:nvPicPr>
          <p:cNvPr id="2050" name="Picture 2" descr="vcard QR code ">
            <a:extLst>
              <a:ext uri="{FF2B5EF4-FFF2-40B4-BE49-F238E27FC236}">
                <a16:creationId xmlns:a16="http://schemas.microsoft.com/office/drawing/2014/main" id="{348FE5BB-916F-2325-F8B7-6C556B87E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7" y="4322010"/>
            <a:ext cx="3299792" cy="164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R code for audiobook">
            <a:extLst>
              <a:ext uri="{FF2B5EF4-FFF2-40B4-BE49-F238E27FC236}">
                <a16:creationId xmlns:a16="http://schemas.microsoft.com/office/drawing/2014/main" id="{CB936EAE-391B-C64A-5D75-FDDC3B08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747" y="3429000"/>
            <a:ext cx="3346174" cy="17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eative uses of QR codes wifi sharing">
            <a:extLst>
              <a:ext uri="{FF2B5EF4-FFF2-40B4-BE49-F238E27FC236}">
                <a16:creationId xmlns:a16="http://schemas.microsoft.com/office/drawing/2014/main" id="{5412CCFB-1CDD-71A0-68CE-B60B37D0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86" y="1030557"/>
            <a:ext cx="4104352" cy="20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2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2025649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Title: Problem / Something trying to learn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622FF12-FE52-F232-B173-B04286D06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3" y="2888498"/>
            <a:ext cx="4405730" cy="293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2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4"/>
            <a:ext cx="10515600" cy="1120747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What have you achieved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EBF5-A893-4404-A977-CB79992DA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00" y="1894367"/>
            <a:ext cx="10515600" cy="4081890"/>
          </a:xfrm>
        </p:spPr>
        <p:txBody>
          <a:bodyPr/>
          <a:lstStyle/>
          <a:p>
            <a:r>
              <a:rPr lang="en-AU" sz="2800" i="1" dirty="0"/>
              <a:t>Solution Name: RAC Quick Response Claim</a:t>
            </a:r>
          </a:p>
          <a:p>
            <a:endParaRPr lang="en-AU" sz="2800" i="1" dirty="0"/>
          </a:p>
          <a:p>
            <a:r>
              <a:rPr lang="en-AU" sz="2800" i="1" dirty="0"/>
              <a:t>Describe your idea in one sentence (who it will help and how)</a:t>
            </a:r>
          </a:p>
          <a:p>
            <a:pPr marL="259175" indent="-259175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i="1" dirty="0"/>
              <a:t>Show your solution/idea</a:t>
            </a:r>
          </a:p>
          <a:p>
            <a:pPr marL="259175" indent="-259175">
              <a:buFont typeface="Arial" panose="020B0604020202020204" pitchFamily="34" charset="0"/>
              <a:buChar char="•"/>
            </a:pPr>
            <a:r>
              <a:rPr lang="en-AU" sz="2800" dirty="0"/>
              <a:t>Demo</a:t>
            </a:r>
          </a:p>
          <a:p>
            <a:pPr marL="259175" indent="-259175">
              <a:buFont typeface="Arial" panose="020B0604020202020204" pitchFamily="34" charset="0"/>
              <a:buChar char="•"/>
            </a:pPr>
            <a:r>
              <a:rPr lang="en-AU" sz="2800" dirty="0"/>
              <a:t>Screen shots</a:t>
            </a:r>
          </a:p>
          <a:p>
            <a:pPr marL="259175" indent="-259175">
              <a:buFont typeface="Arial" panose="020B0604020202020204" pitchFamily="34" charset="0"/>
              <a:buChar char="•"/>
            </a:pPr>
            <a:r>
              <a:rPr lang="en-AU" sz="2800" dirty="0"/>
              <a:t>Process flows</a:t>
            </a:r>
          </a:p>
          <a:p>
            <a:br>
              <a:rPr lang="en-AU" dirty="0"/>
            </a:b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947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1092880"/>
          </a:xfrm>
        </p:spPr>
        <p:txBody>
          <a:bodyPr/>
          <a:lstStyle/>
          <a:p>
            <a:r>
              <a:rPr lang="en-AU" sz="7200" b="0" dirty="0">
                <a:solidFill>
                  <a:schemeClr val="accent6">
                    <a:lumMod val="50000"/>
                  </a:schemeClr>
                </a:solidFill>
              </a:rPr>
              <a:t>Making a claim flow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44DA1-506F-7046-E68E-203AEFEF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9" y="1365505"/>
            <a:ext cx="8284242" cy="51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04F6-725F-41C5-9511-95FD9BD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9" y="272625"/>
            <a:ext cx="10515600" cy="859889"/>
          </a:xfrm>
        </p:spPr>
        <p:txBody>
          <a:bodyPr/>
          <a:lstStyle/>
          <a:p>
            <a:r>
              <a:rPr lang="en-AU" sz="5400" b="0" dirty="0">
                <a:solidFill>
                  <a:schemeClr val="accent6">
                    <a:lumMod val="50000"/>
                  </a:schemeClr>
                </a:solidFill>
              </a:rPr>
              <a:t>1. Place your QR sticker</a:t>
            </a:r>
            <a:endParaRPr lang="en-AU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FECA6-50CF-759B-7036-78E110DF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9" y="1648243"/>
            <a:ext cx="9055092" cy="4533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FA7BE-7350-C1D7-7A56-304435FB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667" y="4351732"/>
            <a:ext cx="1824024" cy="1829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77128-EB84-A6C2-E186-9F3024CBE226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1647523" y="2969580"/>
            <a:ext cx="8258144" cy="2296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31B1BE1-784F-EDB9-1DCD-2B5C3BB4B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47" y="2734674"/>
            <a:ext cx="468376" cy="4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4449"/>
      </p:ext>
    </p:extLst>
  </p:cSld>
  <p:clrMapOvr>
    <a:masterClrMapping/>
  </p:clrMapOvr>
</p:sld>
</file>

<file path=ppt/theme/theme1.xml><?xml version="1.0" encoding="utf-8"?>
<a:theme xmlns:a="http://schemas.openxmlformats.org/drawingml/2006/main" name="RAC Covers">
  <a:themeElements>
    <a:clrScheme name="CORRECT PALETTE">
      <a:dk1>
        <a:srgbClr val="425462"/>
      </a:dk1>
      <a:lt1>
        <a:srgbClr val="FFD100"/>
      </a:lt1>
      <a:dk2>
        <a:srgbClr val="182C3C"/>
      </a:dk2>
      <a:lt2>
        <a:srgbClr val="F2F2F2"/>
      </a:lt2>
      <a:accent1>
        <a:srgbClr val="425462"/>
      </a:accent1>
      <a:accent2>
        <a:srgbClr val="EC8C00"/>
      </a:accent2>
      <a:accent3>
        <a:srgbClr val="74838F"/>
      </a:accent3>
      <a:accent4>
        <a:srgbClr val="F1A801"/>
      </a:accent4>
      <a:accent5>
        <a:srgbClr val="A4B9C2"/>
      </a:accent5>
      <a:accent6>
        <a:srgbClr val="FCF2C0"/>
      </a:accent6>
      <a:hlink>
        <a:srgbClr val="EC8C00"/>
      </a:hlink>
      <a:folHlink>
        <a:srgbClr val="A4B9C2"/>
      </a:folHlink>
    </a:clrScheme>
    <a:fontScheme name="RAC-2019">
      <a:majorFont>
        <a:latin typeface="Stag Sans Bold"/>
        <a:ea typeface=""/>
        <a:cs typeface=""/>
      </a:majorFont>
      <a:minorFont>
        <a:latin typeface="Stag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431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Consolas</vt:lpstr>
      <vt:lpstr>Stag Sans Bold</vt:lpstr>
      <vt:lpstr>Stag Sans Book</vt:lpstr>
      <vt:lpstr>Stag Sans Light</vt:lpstr>
      <vt:lpstr>Stag Sans Semibold</vt:lpstr>
      <vt:lpstr>RAC Covers</vt:lpstr>
      <vt:lpstr>Team Quick Response!</vt:lpstr>
      <vt:lpstr>QR Codes to support the claim process</vt:lpstr>
      <vt:lpstr>What are QR Codes?</vt:lpstr>
      <vt:lpstr>What are QR Codes?</vt:lpstr>
      <vt:lpstr>What are their existing uses?</vt:lpstr>
      <vt:lpstr>Title: Problem / Something trying to learn</vt:lpstr>
      <vt:lpstr>What have you achieved</vt:lpstr>
      <vt:lpstr>Making a claim flow</vt:lpstr>
      <vt:lpstr>1. Place your QR sticker</vt:lpstr>
      <vt:lpstr>2. Scan the RAC QR sticker</vt:lpstr>
      <vt:lpstr>3. Redirect to landing site</vt:lpstr>
      <vt:lpstr>4. Complete the claim form</vt:lpstr>
      <vt:lpstr>5. Finished</vt:lpstr>
      <vt:lpstr>What can RAC get out of this</vt:lpstr>
      <vt:lpstr>What have you learnt</vt:lpstr>
      <vt:lpstr>What have you learnt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Problem / Something trying to learn</dc:title>
  <dc:creator>Charlotte Trembecki</dc:creator>
  <cp:lastModifiedBy>David de Carlo</cp:lastModifiedBy>
  <cp:revision>56</cp:revision>
  <dcterms:created xsi:type="dcterms:W3CDTF">2022-06-16T05:12:14Z</dcterms:created>
  <dcterms:modified xsi:type="dcterms:W3CDTF">2022-11-18T05:00:08Z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d6a3b4-ef4c-4b80-935f-4ea47c9fde6d_Enabled">
    <vt:lpwstr>true</vt:lpwstr>
  </property>
  <property fmtid="{D5CDD505-2E9C-101B-9397-08002B2CF9AE}" pid="3" name="MSIP_Label_38d6a3b4-ef4c-4b80-935f-4ea47c9fde6d_SetDate">
    <vt:lpwstr>2022-06-16T05:12:14Z</vt:lpwstr>
  </property>
  <property fmtid="{D5CDD505-2E9C-101B-9397-08002B2CF9AE}" pid="4" name="MSIP_Label_38d6a3b4-ef4c-4b80-935f-4ea47c9fde6d_Method">
    <vt:lpwstr>Standard</vt:lpwstr>
  </property>
  <property fmtid="{D5CDD505-2E9C-101B-9397-08002B2CF9AE}" pid="5" name="MSIP_Label_38d6a3b4-ef4c-4b80-935f-4ea47c9fde6d_Name">
    <vt:lpwstr>38d6a3b4-ef4c-4b80-935f-4ea47c9fde6d</vt:lpwstr>
  </property>
  <property fmtid="{D5CDD505-2E9C-101B-9397-08002B2CF9AE}" pid="6" name="MSIP_Label_38d6a3b4-ef4c-4b80-935f-4ea47c9fde6d_SiteId">
    <vt:lpwstr>6f0e7657-1985-4cc9-9a41-d6ebe342d2e4</vt:lpwstr>
  </property>
  <property fmtid="{D5CDD505-2E9C-101B-9397-08002B2CF9AE}" pid="7" name="MSIP_Label_38d6a3b4-ef4c-4b80-935f-4ea47c9fde6d_ActionId">
    <vt:lpwstr>2939aeb6-1d9d-4ec6-8070-19faf02d2e3a</vt:lpwstr>
  </property>
  <property fmtid="{D5CDD505-2E9C-101B-9397-08002B2CF9AE}" pid="8" name="MSIP_Label_38d6a3b4-ef4c-4b80-935f-4ea47c9fde6d_ContentBits">
    <vt:lpwstr>0</vt:lpwstr>
  </property>
</Properties>
</file>